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8288000" cy="10287000"/>
  <p:notesSz cx="6858000" cy="9144000"/>
  <p:embeddedFontLst>
    <p:embeddedFont>
      <p:font typeface="210 네버랜드" panose="020B0600000101010101" charset="-127"/>
      <p:regular r:id="rId8"/>
    </p:embeddedFont>
    <p:embeddedFont>
      <p:font typeface="210 네버랜드 Bold" panose="020B0600000101010101" charset="-127"/>
      <p:regular r:id="rId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6" d="100"/>
          <a:sy n="56" d="100"/>
        </p:scale>
        <p:origin x="378" y="3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font" Target="fonts/font2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youtu.be/_T-AW2C_jrc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028700" cy="1028700"/>
          </a:xfrm>
          <a:custGeom>
            <a:avLst/>
            <a:gdLst/>
            <a:ahLst/>
            <a:cxnLst/>
            <a:rect l="l" t="t" r="r" b="b"/>
            <a:pathLst>
              <a:path w="1028700" h="1028700">
                <a:moveTo>
                  <a:pt x="1028700" y="0"/>
                </a:moveTo>
                <a:lnTo>
                  <a:pt x="0" y="0"/>
                </a:lnTo>
                <a:lnTo>
                  <a:pt x="0" y="1028700"/>
                </a:lnTo>
                <a:lnTo>
                  <a:pt x="1028700" y="1028700"/>
                </a:lnTo>
                <a:lnTo>
                  <a:pt x="102870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AutoShape 3"/>
          <p:cNvSpPr/>
          <p:nvPr/>
        </p:nvSpPr>
        <p:spPr>
          <a:xfrm rot="5400000">
            <a:off x="-3605352" y="5652265"/>
            <a:ext cx="9258579" cy="0"/>
          </a:xfrm>
          <a:prstGeom prst="line">
            <a:avLst/>
          </a:prstGeom>
          <a:ln w="9525" cap="flat">
            <a:solidFill>
              <a:srgbClr val="2D2D2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 rot="-10800000">
            <a:off x="1028700" y="1008688"/>
            <a:ext cx="17259300" cy="0"/>
          </a:xfrm>
          <a:prstGeom prst="line">
            <a:avLst/>
          </a:prstGeom>
          <a:ln w="9525" cap="flat">
            <a:solidFill>
              <a:srgbClr val="2D2D2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TextBox 5"/>
          <p:cNvSpPr txBox="1"/>
          <p:nvPr/>
        </p:nvSpPr>
        <p:spPr>
          <a:xfrm>
            <a:off x="1993519" y="2913708"/>
            <a:ext cx="5380814" cy="13180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893"/>
              </a:lnSpc>
            </a:pPr>
            <a:r>
              <a:rPr lang="en-US" sz="9893">
                <a:solidFill>
                  <a:srgbClr val="2D2D2D"/>
                </a:solidFill>
                <a:ea typeface="210 네버랜드"/>
              </a:rPr>
              <a:t>가상현실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3743770" y="7220916"/>
            <a:ext cx="3829299" cy="17598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82"/>
              </a:lnSpc>
            </a:pPr>
            <a:r>
              <a:rPr lang="en-US" sz="3915">
                <a:solidFill>
                  <a:srgbClr val="2D2D2D"/>
                </a:solidFill>
                <a:latin typeface="210 네버랜드"/>
                <a:ea typeface="210 네버랜드"/>
              </a:rPr>
              <a:t>5팀</a:t>
            </a:r>
          </a:p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2D2D2D"/>
                </a:solidFill>
                <a:latin typeface="210 네버랜드"/>
                <a:ea typeface="210 네버랜드"/>
              </a:rPr>
              <a:t>202114220 김종권</a:t>
            </a:r>
          </a:p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2D2D2D"/>
                </a:solidFill>
                <a:latin typeface="210 네버랜드"/>
                <a:ea typeface="210 네버랜드"/>
              </a:rPr>
              <a:t>202114226 송재현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993519" y="4683415"/>
            <a:ext cx="8382267" cy="5396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99"/>
              </a:lnSpc>
            </a:pPr>
            <a:r>
              <a:rPr lang="en-US" sz="3999">
                <a:solidFill>
                  <a:srgbClr val="2D2D2D"/>
                </a:solidFill>
                <a:latin typeface="210 네버랜드"/>
                <a:ea typeface="210 네버랜드"/>
              </a:rPr>
              <a:t>중간 2차 발표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028700" cy="1028700"/>
          </a:xfrm>
          <a:custGeom>
            <a:avLst/>
            <a:gdLst/>
            <a:ahLst/>
            <a:cxnLst/>
            <a:rect l="l" t="t" r="r" b="b"/>
            <a:pathLst>
              <a:path w="1028700" h="1028700">
                <a:moveTo>
                  <a:pt x="1028700" y="0"/>
                </a:moveTo>
                <a:lnTo>
                  <a:pt x="0" y="0"/>
                </a:lnTo>
                <a:lnTo>
                  <a:pt x="0" y="1028700"/>
                </a:lnTo>
                <a:lnTo>
                  <a:pt x="1028700" y="1028700"/>
                </a:lnTo>
                <a:lnTo>
                  <a:pt x="102870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1014412" y="803900"/>
            <a:ext cx="0" cy="9258579"/>
          </a:xfrm>
          <a:prstGeom prst="line">
            <a:avLst/>
          </a:prstGeom>
          <a:ln w="9525" cap="flat">
            <a:solidFill>
              <a:srgbClr val="2D2D2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 rot="-10800000">
            <a:off x="1028700" y="1008688"/>
            <a:ext cx="17259300" cy="0"/>
          </a:xfrm>
          <a:prstGeom prst="line">
            <a:avLst/>
          </a:prstGeom>
          <a:ln w="9525" cap="flat">
            <a:solidFill>
              <a:srgbClr val="2D2D2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Freeform 5"/>
          <p:cNvSpPr/>
          <p:nvPr/>
        </p:nvSpPr>
        <p:spPr>
          <a:xfrm>
            <a:off x="1758657" y="4267776"/>
            <a:ext cx="6986711" cy="4034381"/>
          </a:xfrm>
          <a:custGeom>
            <a:avLst/>
            <a:gdLst/>
            <a:ahLst/>
            <a:cxnLst/>
            <a:rect l="l" t="t" r="r" b="b"/>
            <a:pathLst>
              <a:path w="6986711" h="4034381">
                <a:moveTo>
                  <a:pt x="0" y="0"/>
                </a:moveTo>
                <a:lnTo>
                  <a:pt x="6986711" y="0"/>
                </a:lnTo>
                <a:lnTo>
                  <a:pt x="6986711" y="4034381"/>
                </a:lnTo>
                <a:lnTo>
                  <a:pt x="0" y="40343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5456" t="-38459" r="-32122" b="-14142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9947098" y="1247775"/>
            <a:ext cx="6986711" cy="4034381"/>
          </a:xfrm>
          <a:custGeom>
            <a:avLst/>
            <a:gdLst/>
            <a:ahLst/>
            <a:cxnLst/>
            <a:rect l="l" t="t" r="r" b="b"/>
            <a:pathLst>
              <a:path w="6986711" h="4034381">
                <a:moveTo>
                  <a:pt x="0" y="0"/>
                </a:moveTo>
                <a:lnTo>
                  <a:pt x="6986712" y="0"/>
                </a:lnTo>
                <a:lnTo>
                  <a:pt x="6986712" y="4034381"/>
                </a:lnTo>
                <a:lnTo>
                  <a:pt x="0" y="403438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5345" r="-5345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9947098" y="6000404"/>
            <a:ext cx="6986711" cy="4034381"/>
          </a:xfrm>
          <a:custGeom>
            <a:avLst/>
            <a:gdLst/>
            <a:ahLst/>
            <a:cxnLst/>
            <a:rect l="l" t="t" r="r" b="b"/>
            <a:pathLst>
              <a:path w="6986711" h="4034381">
                <a:moveTo>
                  <a:pt x="0" y="0"/>
                </a:moveTo>
                <a:lnTo>
                  <a:pt x="6986712" y="0"/>
                </a:lnTo>
                <a:lnTo>
                  <a:pt x="6986712" y="4034381"/>
                </a:lnTo>
                <a:lnTo>
                  <a:pt x="0" y="403438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8200" t="-5663" r="-8200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318306" y="1478342"/>
            <a:ext cx="14343935" cy="10794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00"/>
              </a:lnSpc>
            </a:pPr>
            <a:r>
              <a:rPr lang="en-US" sz="8000">
                <a:solidFill>
                  <a:srgbClr val="2D2D2D"/>
                </a:solidFill>
                <a:ea typeface="210 네버랜드 Bold"/>
              </a:rPr>
              <a:t>시각적 활용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18306" y="2960785"/>
            <a:ext cx="7867413" cy="717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51" lvl="1" algn="l">
              <a:lnSpc>
                <a:spcPts val="5000"/>
              </a:lnSpc>
            </a:pPr>
            <a:r>
              <a:rPr lang="en-US" sz="7000" b="1" dirty="0">
                <a:solidFill>
                  <a:srgbClr val="2D2D2D"/>
                </a:solidFill>
                <a:ea typeface="210 네버랜드"/>
              </a:rPr>
              <a:t>1. </a:t>
            </a:r>
            <a:r>
              <a:rPr lang="en-US" sz="5000" dirty="0" err="1">
                <a:solidFill>
                  <a:srgbClr val="2D2D2D"/>
                </a:solidFill>
                <a:ea typeface="210 네버랜드"/>
              </a:rPr>
              <a:t>암순응</a:t>
            </a:r>
            <a:endParaRPr lang="en-US" sz="5000" dirty="0">
              <a:solidFill>
                <a:srgbClr val="2D2D2D"/>
              </a:solidFill>
              <a:ea typeface="210 네버랜드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028700" cy="1028700"/>
          </a:xfrm>
          <a:custGeom>
            <a:avLst/>
            <a:gdLst/>
            <a:ahLst/>
            <a:cxnLst/>
            <a:rect l="l" t="t" r="r" b="b"/>
            <a:pathLst>
              <a:path w="1028700" h="1028700">
                <a:moveTo>
                  <a:pt x="1028700" y="0"/>
                </a:moveTo>
                <a:lnTo>
                  <a:pt x="0" y="0"/>
                </a:lnTo>
                <a:lnTo>
                  <a:pt x="0" y="1028700"/>
                </a:lnTo>
                <a:lnTo>
                  <a:pt x="1028700" y="1028700"/>
                </a:lnTo>
                <a:lnTo>
                  <a:pt x="102870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1014412" y="803900"/>
            <a:ext cx="0" cy="9258579"/>
          </a:xfrm>
          <a:prstGeom prst="line">
            <a:avLst/>
          </a:prstGeom>
          <a:ln w="9525" cap="flat">
            <a:solidFill>
              <a:srgbClr val="2D2D2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 rot="-10800000">
            <a:off x="1028700" y="1008688"/>
            <a:ext cx="17259300" cy="0"/>
          </a:xfrm>
          <a:prstGeom prst="line">
            <a:avLst/>
          </a:prstGeom>
          <a:ln w="9525" cap="flat">
            <a:solidFill>
              <a:srgbClr val="2D2D2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Freeform 5"/>
          <p:cNvSpPr/>
          <p:nvPr/>
        </p:nvSpPr>
        <p:spPr>
          <a:xfrm>
            <a:off x="1751089" y="2783730"/>
            <a:ext cx="13708378" cy="7002696"/>
          </a:xfrm>
          <a:custGeom>
            <a:avLst/>
            <a:gdLst/>
            <a:ahLst/>
            <a:cxnLst/>
            <a:rect l="l" t="t" r="r" b="b"/>
            <a:pathLst>
              <a:path w="13708378" h="7002696">
                <a:moveTo>
                  <a:pt x="0" y="0"/>
                </a:moveTo>
                <a:lnTo>
                  <a:pt x="13708378" y="0"/>
                </a:lnTo>
                <a:lnTo>
                  <a:pt x="13708378" y="7002696"/>
                </a:lnTo>
                <a:lnTo>
                  <a:pt x="0" y="700269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276587" y="1599346"/>
            <a:ext cx="7867413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00"/>
              </a:lnSpc>
            </a:pPr>
            <a:r>
              <a:rPr lang="en-US" sz="5000">
                <a:solidFill>
                  <a:srgbClr val="2D2D2D"/>
                </a:solidFill>
                <a:latin typeface="210 네버랜드"/>
                <a:ea typeface="210 네버랜드"/>
              </a:rPr>
              <a:t>2. 직사광의 반사 및 그림자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028700" cy="1028700"/>
          </a:xfrm>
          <a:custGeom>
            <a:avLst/>
            <a:gdLst/>
            <a:ahLst/>
            <a:cxnLst/>
            <a:rect l="l" t="t" r="r" b="b"/>
            <a:pathLst>
              <a:path w="1028700" h="1028700">
                <a:moveTo>
                  <a:pt x="1028700" y="0"/>
                </a:moveTo>
                <a:lnTo>
                  <a:pt x="0" y="0"/>
                </a:lnTo>
                <a:lnTo>
                  <a:pt x="0" y="1028700"/>
                </a:lnTo>
                <a:lnTo>
                  <a:pt x="1028700" y="1028700"/>
                </a:lnTo>
                <a:lnTo>
                  <a:pt x="102870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1014412" y="803900"/>
            <a:ext cx="0" cy="9258579"/>
          </a:xfrm>
          <a:prstGeom prst="line">
            <a:avLst/>
          </a:prstGeom>
          <a:ln w="9525" cap="flat">
            <a:solidFill>
              <a:srgbClr val="2D2D2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 rot="-10800000">
            <a:off x="1028700" y="1008688"/>
            <a:ext cx="17259300" cy="0"/>
          </a:xfrm>
          <a:prstGeom prst="line">
            <a:avLst/>
          </a:prstGeom>
          <a:ln w="9525" cap="flat">
            <a:solidFill>
              <a:srgbClr val="2D2D2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TextBox 5"/>
          <p:cNvSpPr txBox="1"/>
          <p:nvPr/>
        </p:nvSpPr>
        <p:spPr>
          <a:xfrm>
            <a:off x="1318306" y="1528897"/>
            <a:ext cx="14343935" cy="10794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00"/>
              </a:lnSpc>
            </a:pPr>
            <a:r>
              <a:rPr lang="en-US" sz="8000">
                <a:solidFill>
                  <a:srgbClr val="2D2D2D"/>
                </a:solidFill>
                <a:ea typeface="210 네버랜드 Bold"/>
              </a:rPr>
              <a:t>청각적 활용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910453" y="5840328"/>
            <a:ext cx="10022302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00"/>
              </a:lnSpc>
            </a:pPr>
            <a:r>
              <a:rPr lang="en-US" sz="5000">
                <a:solidFill>
                  <a:srgbClr val="2D2D2D"/>
                </a:solidFill>
                <a:latin typeface="210 네버랜드"/>
                <a:ea typeface="210 네버랜드"/>
              </a:rPr>
              <a:t>2. 소리의 위치(추가 구현 예정)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910453" y="7826375"/>
            <a:ext cx="7867413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00"/>
              </a:lnSpc>
            </a:pPr>
            <a:r>
              <a:rPr lang="en-US" sz="5000">
                <a:solidFill>
                  <a:srgbClr val="2D2D2D"/>
                </a:solidFill>
                <a:latin typeface="210 네버랜드"/>
                <a:ea typeface="210 네버랜드"/>
              </a:rPr>
              <a:t>3. 울림(추가 구현 예정)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910453" y="3855953"/>
            <a:ext cx="10022302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00"/>
              </a:lnSpc>
            </a:pPr>
            <a:r>
              <a:rPr lang="en-US" sz="5000">
                <a:solidFill>
                  <a:srgbClr val="2D2D2D"/>
                </a:solidFill>
                <a:latin typeface="210 네버랜드"/>
                <a:ea typeface="210 네버랜드"/>
              </a:rPr>
              <a:t>1. 발소리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028700" cy="1028700"/>
          </a:xfrm>
          <a:custGeom>
            <a:avLst/>
            <a:gdLst/>
            <a:ahLst/>
            <a:cxnLst/>
            <a:rect l="l" t="t" r="r" b="b"/>
            <a:pathLst>
              <a:path w="1028700" h="1028700">
                <a:moveTo>
                  <a:pt x="1028700" y="0"/>
                </a:moveTo>
                <a:lnTo>
                  <a:pt x="0" y="0"/>
                </a:lnTo>
                <a:lnTo>
                  <a:pt x="0" y="1028700"/>
                </a:lnTo>
                <a:lnTo>
                  <a:pt x="1028700" y="1028700"/>
                </a:lnTo>
                <a:lnTo>
                  <a:pt x="102870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AutoShape 3"/>
          <p:cNvSpPr/>
          <p:nvPr/>
        </p:nvSpPr>
        <p:spPr>
          <a:xfrm rot="5400000">
            <a:off x="-3605352" y="5652265"/>
            <a:ext cx="9258579" cy="0"/>
          </a:xfrm>
          <a:prstGeom prst="line">
            <a:avLst/>
          </a:prstGeom>
          <a:ln w="9525" cap="flat">
            <a:solidFill>
              <a:srgbClr val="2D2D2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 rot="-10800000">
            <a:off x="1028700" y="1008688"/>
            <a:ext cx="17259300" cy="0"/>
          </a:xfrm>
          <a:prstGeom prst="line">
            <a:avLst/>
          </a:prstGeom>
          <a:ln w="9525" cap="flat">
            <a:solidFill>
              <a:srgbClr val="2D2D2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Freeform 5"/>
          <p:cNvSpPr/>
          <p:nvPr/>
        </p:nvSpPr>
        <p:spPr>
          <a:xfrm>
            <a:off x="1318306" y="2608360"/>
            <a:ext cx="14733857" cy="7038843"/>
          </a:xfrm>
          <a:custGeom>
            <a:avLst/>
            <a:gdLst/>
            <a:ahLst/>
            <a:cxnLst/>
            <a:rect l="l" t="t" r="r" b="b"/>
            <a:pathLst>
              <a:path w="14733857" h="7038843">
                <a:moveTo>
                  <a:pt x="0" y="0"/>
                </a:moveTo>
                <a:lnTo>
                  <a:pt x="14733857" y="0"/>
                </a:lnTo>
                <a:lnTo>
                  <a:pt x="14733857" y="7038843"/>
                </a:lnTo>
                <a:lnTo>
                  <a:pt x="0" y="703884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174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318306" y="1528897"/>
            <a:ext cx="8028708" cy="10794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00"/>
              </a:lnSpc>
            </a:pPr>
            <a:r>
              <a:rPr lang="en-US" sz="8000">
                <a:solidFill>
                  <a:srgbClr val="2D2D2D"/>
                </a:solidFill>
                <a:ea typeface="210 네버랜드"/>
              </a:rPr>
              <a:t>진행과정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028700" cy="1028700"/>
          </a:xfrm>
          <a:custGeom>
            <a:avLst/>
            <a:gdLst/>
            <a:ahLst/>
            <a:cxnLst/>
            <a:rect l="l" t="t" r="r" b="b"/>
            <a:pathLst>
              <a:path w="1028700" h="1028700">
                <a:moveTo>
                  <a:pt x="1028700" y="0"/>
                </a:moveTo>
                <a:lnTo>
                  <a:pt x="0" y="0"/>
                </a:lnTo>
                <a:lnTo>
                  <a:pt x="0" y="1028700"/>
                </a:lnTo>
                <a:lnTo>
                  <a:pt x="1028700" y="1028700"/>
                </a:lnTo>
                <a:lnTo>
                  <a:pt x="102870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AutoShape 3"/>
          <p:cNvSpPr/>
          <p:nvPr/>
        </p:nvSpPr>
        <p:spPr>
          <a:xfrm rot="5400000">
            <a:off x="-3605352" y="5652265"/>
            <a:ext cx="9258579" cy="0"/>
          </a:xfrm>
          <a:prstGeom prst="line">
            <a:avLst/>
          </a:prstGeom>
          <a:ln w="9525" cap="flat">
            <a:solidFill>
              <a:srgbClr val="2D2D2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 rot="-10800000">
            <a:off x="1028700" y="1008688"/>
            <a:ext cx="17259300" cy="0"/>
          </a:xfrm>
          <a:prstGeom prst="line">
            <a:avLst/>
          </a:prstGeom>
          <a:ln w="9525" cap="flat">
            <a:solidFill>
              <a:srgbClr val="2D2D2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TextBox 5"/>
          <p:cNvSpPr txBox="1"/>
          <p:nvPr/>
        </p:nvSpPr>
        <p:spPr>
          <a:xfrm>
            <a:off x="1318306" y="1528897"/>
            <a:ext cx="8028708" cy="10794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00"/>
              </a:lnSpc>
            </a:pPr>
            <a:r>
              <a:rPr lang="en-US" sz="8000">
                <a:solidFill>
                  <a:srgbClr val="2D2D2D"/>
                </a:solidFill>
                <a:ea typeface="210 네버랜드"/>
              </a:rPr>
              <a:t>시연 영상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318306" y="3278794"/>
            <a:ext cx="15416216" cy="6570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36"/>
              </a:lnSpc>
            </a:pPr>
            <a:r>
              <a:rPr lang="en-US" sz="4836" u="sng">
                <a:solidFill>
                  <a:srgbClr val="2D2D2D"/>
                </a:solidFill>
                <a:latin typeface="210 네버랜드"/>
                <a:hlinkClick r:id="rId4" tooltip="https://youtu.be/_T-AW2C_jrc"/>
              </a:rPr>
              <a:t>https://youtu.be/_T-AW2C_jrc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56</Words>
  <Application>Microsoft Office PowerPoint</Application>
  <PresentationFormat>사용자 지정</PresentationFormat>
  <Paragraphs>15</Paragraphs>
  <Slides>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11" baseType="lpstr">
      <vt:lpstr>Arial</vt:lpstr>
      <vt:lpstr>Calibri</vt:lpstr>
      <vt:lpstr>210 네버랜드 Bold</vt:lpstr>
      <vt:lpstr>210 네버랜드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notebook</dc:title>
  <cp:lastModifiedBy>재현 송</cp:lastModifiedBy>
  <cp:revision>2</cp:revision>
  <dcterms:created xsi:type="dcterms:W3CDTF">2006-08-16T00:00:00Z</dcterms:created>
  <dcterms:modified xsi:type="dcterms:W3CDTF">2024-05-15T07:07:47Z</dcterms:modified>
  <dc:identifier>DAGBQnLbthE</dc:identifier>
</cp:coreProperties>
</file>